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33" r:id="rId1"/>
  </p:sldMasterIdLst>
  <p:notesMasterIdLst>
    <p:notesMasterId r:id="rId27"/>
  </p:notesMasterIdLst>
  <p:sldIdLst>
    <p:sldId id="837" r:id="rId2"/>
    <p:sldId id="838" r:id="rId3"/>
    <p:sldId id="864" r:id="rId4"/>
    <p:sldId id="889" r:id="rId5"/>
    <p:sldId id="888" r:id="rId6"/>
    <p:sldId id="904" r:id="rId7"/>
    <p:sldId id="842" r:id="rId8"/>
    <p:sldId id="887" r:id="rId9"/>
    <p:sldId id="840" r:id="rId10"/>
    <p:sldId id="843" r:id="rId11"/>
    <p:sldId id="896" r:id="rId12"/>
    <p:sldId id="895" r:id="rId13"/>
    <p:sldId id="897" r:id="rId14"/>
    <p:sldId id="875" r:id="rId15"/>
    <p:sldId id="876" r:id="rId16"/>
    <p:sldId id="877" r:id="rId17"/>
    <p:sldId id="878" r:id="rId18"/>
    <p:sldId id="879" r:id="rId19"/>
    <p:sldId id="898" r:id="rId20"/>
    <p:sldId id="899" r:id="rId21"/>
    <p:sldId id="902" r:id="rId22"/>
    <p:sldId id="900" r:id="rId23"/>
    <p:sldId id="905" r:id="rId24"/>
    <p:sldId id="903" r:id="rId25"/>
    <p:sldId id="8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C0BF"/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0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4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64E0690B-DFE8-4024-8A2D-8938E927E0AA}" type="slidenum">
              <a:rPr lang="en-US"/>
              <a:pPr/>
              <a:t>1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188" y="606425"/>
            <a:ext cx="6783387" cy="3816350"/>
          </a:xfrm>
          <a:solidFill>
            <a:srgbClr val="FFFFFF"/>
          </a:solidFill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97388"/>
            <a:ext cx="5203825" cy="42402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30" tIns="44865" rIns="89730" bIns="44865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8402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1716"/>
            <a:ext cx="1219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00" lvl="1" indent="-495300" algn="ctr">
              <a:lnSpc>
                <a:spcPct val="110000"/>
              </a:lnSpc>
              <a:spcBef>
                <a:spcPct val="50000"/>
              </a:spcBef>
            </a:pPr>
            <a:r>
              <a:rPr lang="en-US" sz="4000" dirty="0" smtClean="0"/>
              <a:t>Microwave and Satellite Communication</a:t>
            </a:r>
          </a:p>
          <a:p>
            <a:pPr marL="952500" lvl="1" indent="-495300" algn="ctr">
              <a:lnSpc>
                <a:spcPct val="110000"/>
              </a:lnSpc>
              <a:spcBef>
                <a:spcPct val="50000"/>
              </a:spcBef>
            </a:pPr>
            <a:r>
              <a:rPr lang="en-US" sz="4000" dirty="0" smtClean="0"/>
              <a:t>CSTE 3203</a:t>
            </a:r>
          </a:p>
        </p:txBody>
      </p:sp>
    </p:spTree>
    <p:extLst>
      <p:ext uri="{BB962C8B-B14F-4D97-AF65-F5344CB8AC3E}">
        <p14:creationId xmlns:p14="http://schemas.microsoft.com/office/powerpoint/2010/main" val="378475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6" t="25285" r="56225" b="47511"/>
          <a:stretch/>
        </p:blipFill>
        <p:spPr>
          <a:xfrm>
            <a:off x="0" y="0"/>
            <a:ext cx="7492669" cy="3060071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l="9230" t="39087" r="57239" b="42710"/>
          <a:stretch/>
        </p:blipFill>
        <p:spPr>
          <a:xfrm>
            <a:off x="461727" y="3092427"/>
            <a:ext cx="7030942" cy="2147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443" t="38463" r="61824" b="49170"/>
          <a:stretch/>
        </p:blipFill>
        <p:spPr>
          <a:xfrm>
            <a:off x="0" y="5437685"/>
            <a:ext cx="6475693" cy="133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469" t="43910" r="61404" b="41471"/>
          <a:stretch/>
        </p:blipFill>
        <p:spPr>
          <a:xfrm>
            <a:off x="7275968" y="141410"/>
            <a:ext cx="4916032" cy="12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4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5050" y="1944197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Input impedance formula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174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0" t="36286" r="52963" b="31908"/>
          <a:stretch/>
        </p:blipFill>
        <p:spPr>
          <a:xfrm>
            <a:off x="141280" y="497940"/>
            <a:ext cx="11876096" cy="51876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5050" y="1944197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Reflection Coefficient Derivation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888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17" t="21485" r="42211" b="40980"/>
          <a:stretch/>
        </p:blipFill>
        <p:spPr>
          <a:xfrm>
            <a:off x="117694" y="697116"/>
            <a:ext cx="11917453" cy="46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0" t="20752" r="50308" b="43747"/>
          <a:stretch/>
        </p:blipFill>
        <p:spPr>
          <a:xfrm>
            <a:off x="102405" y="534153"/>
            <a:ext cx="12089595" cy="52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89" t="41262" r="52149" b="36575"/>
          <a:stretch/>
        </p:blipFill>
        <p:spPr>
          <a:xfrm>
            <a:off x="266581" y="0"/>
            <a:ext cx="11506955" cy="33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0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30" t="27494" r="55545" b="24308"/>
          <a:stretch/>
        </p:blipFill>
        <p:spPr>
          <a:xfrm>
            <a:off x="325923" y="90535"/>
            <a:ext cx="11249063" cy="66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6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55" t="25685" r="68040" b="35509"/>
          <a:stretch/>
        </p:blipFill>
        <p:spPr>
          <a:xfrm>
            <a:off x="0" y="0"/>
            <a:ext cx="5622203" cy="454461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8668" t="40645" r="67253" b="43310"/>
          <a:stretch/>
        </p:blipFill>
        <p:spPr>
          <a:xfrm>
            <a:off x="0" y="4591188"/>
            <a:ext cx="5625260" cy="21083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5743" t="47289" r="59939" b="38709"/>
          <a:stretch/>
        </p:blipFill>
        <p:spPr>
          <a:xfrm>
            <a:off x="5481259" y="878185"/>
            <a:ext cx="6710741" cy="15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5050" y="1944197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Voltage Standing wave ratio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406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935" t="49877" r="30035" b="29998"/>
          <a:stretch/>
        </p:blipFill>
        <p:spPr>
          <a:xfrm>
            <a:off x="0" y="1411970"/>
            <a:ext cx="12197242" cy="281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7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7102" y="1273100"/>
            <a:ext cx="11648792" cy="4525963"/>
          </a:xfrm>
        </p:spPr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r>
              <a:rPr lang="en-US" dirty="0" smtClean="0"/>
              <a:t>VSWR </a:t>
            </a:r>
            <a:r>
              <a:rPr lang="en-US" dirty="0"/>
              <a:t>(Voltage Standing Wave Ratio) is a measure of how efficiently radio-frequency power is transmitted from a power source, through a transmission line, into a </a:t>
            </a:r>
            <a:r>
              <a:rPr lang="en-US" dirty="0" smtClean="0"/>
              <a:t>load.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7889" y="278359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Voltage Standing wave ratio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0882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2974" y="910961"/>
            <a:ext cx="10972800" cy="4525963"/>
          </a:xfrm>
        </p:spPr>
        <p:txBody>
          <a:bodyPr/>
          <a:lstStyle/>
          <a:p>
            <a:pPr marL="109728" indent="0">
              <a:buNone/>
            </a:pPr>
            <a:r>
              <a:rPr lang="en-US" dirty="0"/>
              <a:t>VSWR is the ratio of the peak amplitude of a standing wave to the minimum amplitude of a standing wave.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20" t="34107" r="30799" b="13956"/>
          <a:stretch/>
        </p:blipFill>
        <p:spPr>
          <a:xfrm>
            <a:off x="0" y="2205415"/>
            <a:ext cx="4940140" cy="3479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090" t="44982" r="38503" b="31483"/>
          <a:stretch/>
        </p:blipFill>
        <p:spPr>
          <a:xfrm>
            <a:off x="4940140" y="2226627"/>
            <a:ext cx="7288039" cy="2222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889" y="44956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Voltage Standing wave ratio</a:t>
            </a:r>
            <a:endParaRPr lang="en-US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0430" t="31496" r="45015" b="56109"/>
          <a:stretch/>
        </p:blipFill>
        <p:spPr>
          <a:xfrm>
            <a:off x="6148953" y="4453983"/>
            <a:ext cx="4798338" cy="229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just">
              <a:buNone/>
            </a:pPr>
            <a:r>
              <a:rPr lang="en-US" dirty="0"/>
              <a:t>For a radio (transmitter or receiver) to deliver power to an antenna, the impedance of the radio and transmission line must be well matched to the antenna's impedance. The parameter </a:t>
            </a:r>
            <a:r>
              <a:rPr lang="en-US" b="1" dirty="0"/>
              <a:t>VSWR</a:t>
            </a:r>
            <a:r>
              <a:rPr lang="en-US" dirty="0"/>
              <a:t> is a measure that numerically describes how well the antenna is impedance matched to the radio or transmission line it is connected to</a:t>
            </a:r>
            <a:r>
              <a:rPr lang="en-US" dirty="0" smtClean="0"/>
              <a:t>.</a:t>
            </a:r>
          </a:p>
          <a:p>
            <a:pPr marL="109728" indent="0" algn="just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7889" y="459428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Voltage Standing wave ratio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5972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6" t="38287" r="27758" b="8504"/>
          <a:stretch/>
        </p:blipFill>
        <p:spPr>
          <a:xfrm>
            <a:off x="434567" y="398351"/>
            <a:ext cx="11590000" cy="573037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1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range of reflection loss in a transmission line is typically from 0 dB (no reflection) to </a:t>
            </a:r>
            <a:r>
              <a:rPr lang="en-US" dirty="0" smtClean="0"/>
              <a:t>infinity </a:t>
            </a:r>
            <a:r>
              <a:rPr lang="en-US" dirty="0"/>
              <a:t>(∞)</a:t>
            </a:r>
            <a:r>
              <a:rPr lang="en-US" dirty="0" smtClean="0"/>
              <a:t> </a:t>
            </a:r>
            <a:r>
              <a:rPr lang="en-US" dirty="0"/>
              <a:t>dB (total reflection</a:t>
            </a:r>
            <a:r>
              <a:rPr lang="en-US" dirty="0" smtClean="0"/>
              <a:t>).</a:t>
            </a:r>
          </a:p>
          <a:p>
            <a:pPr algn="just"/>
            <a:r>
              <a:rPr lang="en-US" dirty="0"/>
              <a:t>The range of Voltage Standing Wave Ratio (VSWR) in a transmission line is from 1 to infinity (∞), where a value of 1 indicates a perfect impedance match and a higher value represents increasing mismatch and reflection of signals. 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81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6188" y="1653345"/>
            <a:ext cx="10972800" cy="4525963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A 30 meter long lossless transmission line with Z</a:t>
            </a:r>
            <a:r>
              <a:rPr lang="en-US" baseline="-25000" dirty="0" smtClean="0"/>
              <a:t>0</a:t>
            </a:r>
            <a:r>
              <a:rPr lang="en-US" dirty="0" smtClean="0"/>
              <a:t>=50 ohm operating at 2 MHz is terminated with the load Z</a:t>
            </a:r>
            <a:r>
              <a:rPr lang="en-US" baseline="-25000" dirty="0" smtClean="0"/>
              <a:t>L</a:t>
            </a:r>
            <a:r>
              <a:rPr lang="en-US" dirty="0" smtClean="0"/>
              <a:t>=60+j40 ohm. If u=0.6c on the line. Find-</a:t>
            </a:r>
          </a:p>
          <a:p>
            <a:pPr marL="624078" indent="-514350">
              <a:buAutoNum type="alphaLcPeriod"/>
            </a:pPr>
            <a:r>
              <a:rPr lang="en-US" dirty="0" smtClean="0"/>
              <a:t>The reflection coefficient</a:t>
            </a:r>
          </a:p>
          <a:p>
            <a:pPr marL="624078" indent="-514350">
              <a:buAutoNum type="alphaLcPeriod"/>
            </a:pPr>
            <a:r>
              <a:rPr lang="en-US" dirty="0" smtClean="0"/>
              <a:t>The standing wave ratio</a:t>
            </a:r>
          </a:p>
          <a:p>
            <a:pPr marL="624078" indent="-514350">
              <a:buAutoNum type="alphaLcPeriod"/>
            </a:pPr>
            <a:r>
              <a:rPr lang="en-US" dirty="0" smtClean="0"/>
              <a:t>The input impedance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7890" y="169718"/>
            <a:ext cx="1031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Homework</a:t>
            </a:r>
          </a:p>
          <a:p>
            <a:pPr algn="ctr"/>
            <a:r>
              <a:rPr lang="en-US" sz="4000" dirty="0" smtClean="0"/>
              <a:t>Problem-Solution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417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Based on transmission line equations one can identify parameters of </a:t>
            </a:r>
            <a:r>
              <a:rPr lang="en-US" dirty="0" err="1" smtClean="0"/>
              <a:t>Tx</a:t>
            </a:r>
            <a:r>
              <a:rPr lang="en-US" dirty="0" smtClean="0"/>
              <a:t> line.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Characteristic impedance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Propagation constant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Phase constant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Attenuation constant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Reflection co-efficient</a:t>
            </a:r>
          </a:p>
          <a:p>
            <a:pPr marL="624078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And VSWR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486589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Transmission line equation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650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5050" y="1944197"/>
            <a:ext cx="1031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Relation between Propagation constant, phase constant and attenuation constant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940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05" t="21084" r="63765" b="31708"/>
          <a:stretch/>
        </p:blipFill>
        <p:spPr>
          <a:xfrm>
            <a:off x="2345308" y="0"/>
            <a:ext cx="6490875" cy="543208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3"/>
          <a:srcRect l="4842" t="32886" r="58364" b="45510"/>
          <a:stretch/>
        </p:blipFill>
        <p:spPr>
          <a:xfrm>
            <a:off x="2874883" y="5439963"/>
            <a:ext cx="5431724" cy="14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3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30" t="19483" r="41486" b="38910"/>
          <a:stretch/>
        </p:blipFill>
        <p:spPr>
          <a:xfrm>
            <a:off x="0" y="144856"/>
            <a:ext cx="12109009" cy="53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5050" y="1944197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Characteristic impedance derivation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287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979" y="1725773"/>
            <a:ext cx="11286653" cy="4525963"/>
          </a:xfrm>
        </p:spPr>
        <p:txBody>
          <a:bodyPr/>
          <a:lstStyle/>
          <a:p>
            <a:pPr marL="109728" indent="0">
              <a:buNone/>
            </a:pPr>
            <a:r>
              <a:rPr lang="en-US" dirty="0" smtClean="0"/>
              <a:t>Characteristic impedance Z</a:t>
            </a:r>
            <a:r>
              <a:rPr lang="en-US" baseline="-25000" dirty="0" smtClean="0"/>
              <a:t>0</a:t>
            </a:r>
            <a:r>
              <a:rPr lang="en-US" dirty="0" smtClean="0"/>
              <a:t> is the impedance of the transmission line measured at input or output, provided the length of the transmission line is infinite.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1264" y="350787"/>
            <a:ext cx="1031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Characteristic impedance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441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29" t="24284" r="55213" b="30708"/>
          <a:stretch/>
        </p:blipFill>
        <p:spPr>
          <a:xfrm>
            <a:off x="814810" y="108642"/>
            <a:ext cx="10544611" cy="66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19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8602</TotalTime>
  <Words>240</Words>
  <Application>Microsoft Office PowerPoint</Application>
  <PresentationFormat>Widescreen</PresentationFormat>
  <Paragraphs>58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Lucida Sans Unicode</vt:lpstr>
      <vt:lpstr>Verdana</vt:lpstr>
      <vt:lpstr>Wingdings 2</vt:lpstr>
      <vt:lpstr>Wingdings 3</vt:lpstr>
      <vt:lpstr>Concourse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1058</cp:revision>
  <dcterms:created xsi:type="dcterms:W3CDTF">2015-03-05T10:33:53Z</dcterms:created>
  <dcterms:modified xsi:type="dcterms:W3CDTF">2025-03-01T14:52:50Z</dcterms:modified>
</cp:coreProperties>
</file>